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62" r:id="rId4"/>
    <p:sldMasterId id="2147484071" r:id="rId5"/>
  </p:sldMasterIdLst>
  <p:notesMasterIdLst>
    <p:notesMasterId r:id="rId14"/>
  </p:notesMasterIdLst>
  <p:handoutMasterIdLst>
    <p:handoutMasterId r:id="rId15"/>
  </p:handoutMasterIdLst>
  <p:sldIdLst>
    <p:sldId id="1770" r:id="rId6"/>
    <p:sldId id="1828" r:id="rId7"/>
    <p:sldId id="1819" r:id="rId8"/>
    <p:sldId id="1830" r:id="rId9"/>
    <p:sldId id="1806" r:id="rId10"/>
    <p:sldId id="1822" r:id="rId11"/>
    <p:sldId id="1761" r:id="rId12"/>
    <p:sldId id="1748" r:id="rId13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02">
          <p15:clr>
            <a:srgbClr val="A4A3A4"/>
          </p15:clr>
        </p15:guide>
        <p15:guide id="4" pos="5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 userDrawn="1">
          <p15:clr>
            <a:srgbClr val="A4A3A4"/>
          </p15:clr>
        </p15:guide>
        <p15:guide id="2" pos="2163" userDrawn="1">
          <p15:clr>
            <a:srgbClr val="A4A3A4"/>
          </p15:clr>
        </p15:guide>
        <p15:guide id="3" orient="horz" pos="2212" userDrawn="1">
          <p15:clr>
            <a:srgbClr val="A4A3A4"/>
          </p15:clr>
        </p15:guide>
        <p15:guide id="4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ell Inspiron" initials="UI" lastIdx="1" clrIdx="0"/>
  <p:cmAuthor id="7" name="Scott Barr" initials="shb" lastIdx="0" clrIdx="7"/>
  <p:cmAuthor id="1" name="William Perry" initials="WP" lastIdx="3" clrIdx="1"/>
  <p:cmAuthor id="8" name="farmerjb" initials="f" lastIdx="3" clrIdx="8"/>
  <p:cmAuthor id="2" name="BAH" initials="B" lastIdx="7" clrIdx="2"/>
  <p:cmAuthor id="9" name="Goodman, David L CTR OSD OUSD ATL (US)" initials="GDLCOOA(" lastIdx="3" clrIdx="9">
    <p:extLst>
      <p:ext uri="{19B8F6BF-5375-455C-9EA6-DF929625EA0E}">
        <p15:presenceInfo xmlns:p15="http://schemas.microsoft.com/office/powerpoint/2012/main" userId="S-1-5-21-412667653-668731278-4213794525-406758" providerId="AD"/>
      </p:ext>
    </p:extLst>
  </p:cmAuthor>
  <p:cmAuthor id="3" name="Lata, JoAnn " initials="JL" lastIdx="7" clrIdx="3"/>
  <p:cmAuthor id="4" name="CDC User" initials="CU" lastIdx="1" clrIdx="4"/>
  <p:cmAuthor id="5" name="Tucker, Dan " initials="DT" lastIdx="1" clrIdx="5"/>
  <p:cmAuthor id="6" name="Burns, Jacob [USA]" initials="BJ[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762"/>
    <a:srgbClr val="002060"/>
    <a:srgbClr val="616265"/>
    <a:srgbClr val="0000CC"/>
    <a:srgbClr val="0033CC"/>
    <a:srgbClr val="0000FF"/>
    <a:srgbClr val="AF4AFF"/>
    <a:srgbClr val="CA97FF"/>
    <a:srgbClr val="99CCFF"/>
    <a:srgbClr val="FFC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4" autoAdjust="0"/>
    <p:restoredTop sz="96178" autoAdjust="0"/>
  </p:normalViewPr>
  <p:slideViewPr>
    <p:cSldViewPr snapToGrid="0" showGuides="1">
      <p:cViewPr varScale="1">
        <p:scale>
          <a:sx n="82" d="100"/>
          <a:sy n="82" d="100"/>
        </p:scale>
        <p:origin x="1670" y="48"/>
      </p:cViewPr>
      <p:guideLst>
        <p:guide orient="horz" pos="3120"/>
        <p:guide pos="2880"/>
        <p:guide pos="502"/>
        <p:guide pos="5304"/>
      </p:guideLst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2292"/>
    </p:cViewPr>
  </p:sorterViewPr>
  <p:notesViewPr>
    <p:cSldViewPr snapToGrid="0">
      <p:cViewPr varScale="1">
        <p:scale>
          <a:sx n="85" d="100"/>
          <a:sy n="85" d="100"/>
        </p:scale>
        <p:origin x="2069" y="48"/>
      </p:cViewPr>
      <p:guideLst>
        <p:guide orient="horz" pos="2888"/>
        <p:guide pos="2163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4034348" cy="350691"/>
          </a:xfrm>
          <a:prstGeom prst="rect">
            <a:avLst/>
          </a:prstGeom>
        </p:spPr>
        <p:txBody>
          <a:bodyPr vert="horz" lIns="88259" tIns="44130" rIns="88259" bIns="441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733" y="7"/>
            <a:ext cx="4034348" cy="350691"/>
          </a:xfrm>
          <a:prstGeom prst="rect">
            <a:avLst/>
          </a:prstGeom>
        </p:spPr>
        <p:txBody>
          <a:bodyPr vert="horz" lIns="88259" tIns="44130" rIns="88259" bIns="44130" rtlCol="0"/>
          <a:lstStyle>
            <a:lvl1pPr algn="r">
              <a:defRPr sz="1200"/>
            </a:lvl1pPr>
          </a:lstStyle>
          <a:p>
            <a:fld id="{3A5AA367-18D1-4B2B-91AB-89A8FF0BD083}" type="datetimeFigureOut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1254"/>
            <a:ext cx="4034348" cy="350691"/>
          </a:xfrm>
          <a:prstGeom prst="rect">
            <a:avLst/>
          </a:prstGeom>
        </p:spPr>
        <p:txBody>
          <a:bodyPr vert="horz" lIns="88259" tIns="44130" rIns="88259" bIns="441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733" y="6671254"/>
            <a:ext cx="4034348" cy="350691"/>
          </a:xfrm>
          <a:prstGeom prst="rect">
            <a:avLst/>
          </a:prstGeom>
        </p:spPr>
        <p:txBody>
          <a:bodyPr vert="horz" lIns="88259" tIns="44130" rIns="88259" bIns="44130" rtlCol="0" anchor="b"/>
          <a:lstStyle>
            <a:lvl1pPr algn="r">
              <a:defRPr sz="1200"/>
            </a:lvl1pPr>
          </a:lstStyle>
          <a:p>
            <a:fld id="{BD5A2309-ED76-4C29-8DEA-08B3B46DBE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3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4034348" cy="35069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4" y="8"/>
            <a:ext cx="4034348" cy="350691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 smtClean="0"/>
            </a:lvl1pPr>
          </a:lstStyle>
          <a:p>
            <a:pPr>
              <a:defRPr/>
            </a:pPr>
            <a:fld id="{14747DF8-CE8F-4EA2-A19F-DA7EED162FF8}" type="datetimeFigureOut">
              <a:rPr lang="en-US"/>
              <a:pPr>
                <a:defRPr/>
              </a:pPr>
              <a:t>7/31/2022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20" y="3336213"/>
            <a:ext cx="7446473" cy="3159698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671257"/>
            <a:ext cx="4034348" cy="35069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4" y="6671257"/>
            <a:ext cx="4034348" cy="35069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1059DF-3C83-4274-B8E7-251153FC8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5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8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0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5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3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4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59" y="2299835"/>
            <a:ext cx="5722467" cy="32535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i="0">
                <a:solidFill>
                  <a:srgbClr val="616265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17" y="2978800"/>
            <a:ext cx="5708616" cy="82030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5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 </a:t>
            </a:r>
            <a:fld id="{7767DCB4-8501-4992-AD78-C74D027C9F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67539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 marL="682625" indent="-111125">
              <a:defRPr sz="20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9176" y="413146"/>
            <a:ext cx="8189173" cy="8038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i="0"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733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55" y="4491612"/>
            <a:ext cx="7772400" cy="1186927"/>
          </a:xfrm>
          <a:prstGeom prst="rect">
            <a:avLst/>
          </a:prstGeom>
        </p:spPr>
        <p:txBody>
          <a:bodyPr/>
          <a:lstStyle>
            <a:lvl1pPr>
              <a:defRPr lang="en-US" b="1" i="0" dirty="0">
                <a:effectLst/>
                <a:latin typeface="Georgia" panose="02040502050405020303" pitchFamily="18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05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162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8531051" cy="2743201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68740" y="-1"/>
            <a:ext cx="775260" cy="274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80199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951106" y="6581001"/>
            <a:ext cx="7241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8983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930"/>
            <a:ext cx="4038600" cy="44782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7930"/>
            <a:ext cx="4038600" cy="44782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47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8637"/>
            <a:ext cx="4040188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0808"/>
            <a:ext cx="4040188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8637"/>
            <a:ext cx="4041775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0808"/>
            <a:ext cx="4041775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9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18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3" descr="asn.rda.chseng.main.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919" y="189470"/>
            <a:ext cx="7772400" cy="14700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8076" y="4069492"/>
            <a:ext cx="6400800" cy="400752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Wingdings" pitchFamily="2" charset="2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84128"/>
      </p:ext>
    </p:extLst>
  </p:cSld>
  <p:clrMapOvr>
    <a:masterClrMapping/>
  </p:clrMapOvr>
  <p:transition advClick="0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 </a:t>
            </a:r>
            <a:fld id="{7B8C067F-64E9-4B5D-A4F5-70AD1C615D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52132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9176" y="1360354"/>
            <a:ext cx="8772808" cy="515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4292" y="6609847"/>
            <a:ext cx="834843" cy="2462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defRPr/>
            </a:pPr>
            <a:fld id="{5FF84CA1-BC55-4512-920A-E33489A23423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8531051" cy="231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64292" y="0"/>
            <a:ext cx="879708" cy="23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69805"/>
            <a:ext cx="826429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48640" y="6651762"/>
            <a:ext cx="7830084" cy="2308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Distribution Statement A </a:t>
            </a:r>
            <a:endParaRPr lang="en-US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176" y="365126"/>
            <a:ext cx="8316174" cy="6860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64292" y="269805"/>
            <a:ext cx="8797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634670"/>
            <a:ext cx="826429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264292" y="6634670"/>
            <a:ext cx="8797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Image result for department navy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92" y="315939"/>
            <a:ext cx="853532" cy="853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</p:sldLayoutIdLst>
  <p:hf sldNum="0" hdr="0" dt="0"/>
  <p:txStyles>
    <p:titleStyle>
      <a:lvl1pPr algn="ctr" rtl="0" fontAlgn="base">
        <a:lnSpc>
          <a:spcPts val="2000"/>
        </a:lnSpc>
        <a:spcBef>
          <a:spcPct val="0"/>
        </a:spcBef>
        <a:spcAft>
          <a:spcPct val="0"/>
        </a:spcAft>
        <a:defRPr lang="en-US" sz="3600" b="1" i="0" kern="1200" smtClean="0">
          <a:solidFill>
            <a:srgbClr val="091762"/>
          </a:solidFill>
          <a:effectLst/>
          <a:latin typeface="Georgia" panose="0204050205040502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fontAlgn="base">
        <a:spcBef>
          <a:spcPts val="6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73088" indent="-225425" algn="l" rtl="0" fontAlgn="base">
        <a:spcBef>
          <a:spcPts val="4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682625" indent="-111125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28588"/>
            <a:ext cx="7513637" cy="81915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25" y="1117600"/>
            <a:ext cx="7515225" cy="154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lvl="0" indent="-231775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Click to edit Master text styles</a:t>
            </a:r>
          </a:p>
          <a:p>
            <a:pPr marL="573088" lvl="1">
              <a:spcBef>
                <a:spcPts val="400"/>
              </a:spcBef>
              <a:buFont typeface="Arial" charset="0"/>
              <a:buChar char="–"/>
            </a:pPr>
            <a:r>
              <a:rPr lang="en-US" altLang="en-US" dirty="0" smtClean="0"/>
              <a:t>Second level</a:t>
            </a:r>
          </a:p>
          <a:p>
            <a:pPr marL="628650" lvl="2">
              <a:spcBef>
                <a:spcPts val="400"/>
              </a:spcBef>
              <a:buFont typeface="Arial" charset="0"/>
              <a:buChar char="–"/>
            </a:pPr>
            <a:r>
              <a:rPr lang="en-US" altLang="en-US" dirty="0" smtClean="0"/>
              <a:t>Third level</a:t>
            </a:r>
          </a:p>
        </p:txBody>
      </p:sp>
      <p:sp>
        <p:nvSpPr>
          <p:cNvPr id="1029" name="Rectangle 195"/>
          <p:cNvSpPr>
            <a:spLocks noChangeArrowheads="1"/>
          </p:cNvSpPr>
          <p:nvPr/>
        </p:nvSpPr>
        <p:spPr bwMode="auto">
          <a:xfrm>
            <a:off x="0" y="6586538"/>
            <a:ext cx="1462088" cy="2476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2891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solidFill>
                  <a:schemeClr val="bg2"/>
                </a:solidFill>
                <a:latin typeface="Arial Narrow" pitchFamily="34" charset="0"/>
              </a:rPr>
              <a:t>ASN RDA CHSENG, 2011</a:t>
            </a:r>
          </a:p>
        </p:txBody>
      </p:sp>
      <p:sp>
        <p:nvSpPr>
          <p:cNvPr id="3837" name="Rectangle 7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9125" y="6561138"/>
            <a:ext cx="83661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279F"/>
                </a:solidFill>
              </a:defRPr>
            </a:lvl1pPr>
          </a:lstStyle>
          <a:p>
            <a:r>
              <a:rPr lang="en-US" altLang="en-US" dirty="0"/>
              <a:t> </a:t>
            </a:r>
            <a:fld id="{36F1729C-DA12-4F5B-8E5E-D5530631398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1" descr="D:\Documents and Settings\nancy.molli\My Documents\My Pictures\150px-United_States_Department_of_the_Navy_Seal_svg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8413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</p:sldLayoutIdLst>
  <p:transition advClick="0"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3600" b="1" i="0" kern="1200" dirty="0">
          <a:solidFill>
            <a:srgbClr val="091762"/>
          </a:solidFill>
          <a:effectLst/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Narrow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Narrow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Narrow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 Narrow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288925" indent="-288925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lang="en-US" altLang="en-US" sz="2800" b="0" kern="120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5938" indent="-22542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Courier New" panose="02070309020205020404" pitchFamily="49" charset="0"/>
        <a:buChar char="o"/>
        <a:defRPr lang="en-US" altLang="en-US" sz="2400" b="0" kern="120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2950" indent="-168275" algn="l" defTabSz="1430338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None/>
        <a:tabLst/>
        <a:defRPr lang="en-US" altLang="en-US" sz="2000" b="0" kern="120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41413" indent="-22542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Times" panose="02020603050405020304" pitchFamily="18" charset="0"/>
        <a:buChar char="-"/>
        <a:defRPr lang="en-US" altLang="en-US" sz="1100" b="0" kern="120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4775" indent="-18097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lang="en-US" altLang="en-US" sz="1100" b="0" kern="120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743200" indent="-3429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0000FF"/>
        </a:buClr>
        <a:buSzPct val="100000"/>
        <a:buChar char="•"/>
        <a:defRPr sz="2000" b="1">
          <a:solidFill>
            <a:srgbClr val="002060"/>
          </a:solidFill>
          <a:latin typeface="+mn-lt"/>
        </a:defRPr>
      </a:lvl6pPr>
      <a:lvl7pPr marL="3200400" indent="-3429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0000FF"/>
        </a:buClr>
        <a:buSzPct val="100000"/>
        <a:buChar char="•"/>
        <a:defRPr sz="2000" b="1">
          <a:solidFill>
            <a:srgbClr val="002060"/>
          </a:solidFill>
          <a:latin typeface="+mn-lt"/>
        </a:defRPr>
      </a:lvl7pPr>
      <a:lvl8pPr marL="3657600" indent="-3429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0000FF"/>
        </a:buClr>
        <a:buSzPct val="100000"/>
        <a:buChar char="•"/>
        <a:defRPr sz="2000" b="1">
          <a:solidFill>
            <a:srgbClr val="002060"/>
          </a:solidFill>
          <a:latin typeface="+mn-lt"/>
        </a:defRPr>
      </a:lvl8pPr>
      <a:lvl9pPr marL="4114800" indent="-3429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0000FF"/>
        </a:buClr>
        <a:buSzPct val="100000"/>
        <a:buChar char="•"/>
        <a:defRPr sz="2000" b="1">
          <a:solidFill>
            <a:srgbClr val="0020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4696" y="1758659"/>
            <a:ext cx="9143999" cy="5103629"/>
          </a:xfrm>
          <a:prstGeom prst="rect">
            <a:avLst/>
          </a:prstGeom>
          <a:gradFill>
            <a:gsLst>
              <a:gs pos="18000">
                <a:schemeClr val="bg1">
                  <a:lumMod val="85000"/>
                </a:schemeClr>
              </a:gs>
              <a:gs pos="6300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6" y="2202951"/>
            <a:ext cx="6436696" cy="3427577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3800" b="1" dirty="0" smtClean="0">
                <a:solidFill>
                  <a:srgbClr val="091762"/>
                </a:solidFill>
                <a:latin typeface="Georgia" panose="02040502050405020303" pitchFamily="18" charset="0"/>
              </a:rPr>
              <a:t>2022 DSP 70</a:t>
            </a:r>
            <a:r>
              <a:rPr lang="en-US" sz="3800" b="1" baseline="30000" dirty="0" smtClean="0">
                <a:solidFill>
                  <a:srgbClr val="091762"/>
                </a:solidFill>
                <a:latin typeface="Georgia" panose="02040502050405020303" pitchFamily="18" charset="0"/>
              </a:rPr>
              <a:t>th</a:t>
            </a:r>
            <a:r>
              <a:rPr lang="en-US" sz="3800" b="1" dirty="0" smtClean="0">
                <a:solidFill>
                  <a:srgbClr val="091762"/>
                </a:solidFill>
                <a:latin typeface="Georgia" panose="02040502050405020303" pitchFamily="18" charset="0"/>
              </a:rPr>
              <a:t> Anniversary Conference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91762"/>
                </a:solidFill>
              </a:rPr>
              <a:t>Department of the Navy (DON)</a:t>
            </a:r>
            <a:endParaRPr lang="en-US" sz="3200" i="1" dirty="0" smtClean="0">
              <a:solidFill>
                <a:srgbClr val="091762"/>
              </a:solidFill>
              <a:latin typeface="+mj-lt"/>
            </a:endParaRPr>
          </a:p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91762"/>
                </a:solidFill>
                <a:latin typeface="+mj-lt"/>
              </a:rPr>
              <a:t>Dr. Brett Seidle,</a:t>
            </a:r>
            <a:br>
              <a:rPr lang="en-US" sz="2400" b="0" dirty="0" smtClean="0">
                <a:solidFill>
                  <a:srgbClr val="091762"/>
                </a:solidFill>
                <a:latin typeface="+mj-lt"/>
              </a:rPr>
            </a:br>
            <a:r>
              <a:rPr lang="en-US" sz="2000" b="0" dirty="0" smtClean="0">
                <a:solidFill>
                  <a:srgbClr val="091762"/>
                </a:solidFill>
                <a:latin typeface="+mj-lt"/>
              </a:rPr>
              <a:t>DASN </a:t>
            </a:r>
            <a:r>
              <a:rPr lang="en-US" sz="2000" b="0" dirty="0">
                <a:solidFill>
                  <a:srgbClr val="091762"/>
                </a:solidFill>
                <a:latin typeface="+mj-lt"/>
              </a:rPr>
              <a:t>(RDT&amp;E) </a:t>
            </a:r>
            <a:r>
              <a:rPr lang="en-US" sz="2000" b="0" dirty="0" smtClean="0">
                <a:solidFill>
                  <a:srgbClr val="091762"/>
                </a:solidFill>
                <a:latin typeface="+mj-lt"/>
              </a:rPr>
              <a:t>Standardization Executive</a:t>
            </a:r>
            <a:endParaRPr lang="en-US" sz="2000" b="0" dirty="0">
              <a:solidFill>
                <a:srgbClr val="091762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5931568"/>
            <a:ext cx="6441392" cy="28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rgbClr val="091762"/>
                </a:solidFill>
                <a:latin typeface="+mn-lt"/>
              </a:rPr>
              <a:t>01-03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762"/>
                </a:solidFill>
                <a:effectLst/>
                <a:uLnTx/>
                <a:uFillTx/>
                <a:latin typeface="+mn-lt"/>
              </a:rPr>
              <a:t>AUG 2022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6520865"/>
            <a:ext cx="6441392" cy="28825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sz="1100" dirty="0"/>
              <a:t>Distribution Statement A</a:t>
            </a:r>
          </a:p>
        </p:txBody>
      </p:sp>
      <p:pic>
        <p:nvPicPr>
          <p:cNvPr id="6" name="Picture 2" descr="Image result for department nav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79" y="249711"/>
            <a:ext cx="1828800" cy="1828800"/>
          </a:xfrm>
          <a:prstGeom prst="rect">
            <a:avLst/>
          </a:prstGeom>
          <a:noFill/>
          <a:effectLst>
            <a:outerShdw blurRad="101600" dist="889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945" y="169001"/>
            <a:ext cx="2585108" cy="6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944" y="946310"/>
            <a:ext cx="2585107" cy="12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445944" y="2225147"/>
            <a:ext cx="258510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1" b="1"/>
          <a:stretch/>
        </p:blipFill>
        <p:spPr>
          <a:xfrm>
            <a:off x="6441392" y="3688642"/>
            <a:ext cx="2585107" cy="143476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392" y="5201522"/>
            <a:ext cx="2587034" cy="15544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8531051" cy="98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1392" y="0"/>
            <a:ext cx="2702608" cy="981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3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012" y="1673392"/>
            <a:ext cx="5905500" cy="3898734"/>
          </a:xfrm>
        </p:spPr>
        <p:txBody>
          <a:bodyPr/>
          <a:lstStyle/>
          <a:p>
            <a:pPr marL="628650" lvl="1" indent="-2809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DON Standardization Policy</a:t>
            </a:r>
          </a:p>
          <a:p>
            <a:pPr marL="628650" lvl="1" indent="-2809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Challenges We Face Today </a:t>
            </a:r>
          </a:p>
          <a:p>
            <a:pPr marL="628650" lvl="1" indent="-2809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DSP </a:t>
            </a:r>
            <a:r>
              <a:rPr lang="en-US" sz="3200" dirty="0">
                <a:solidFill>
                  <a:schemeClr val="tx1"/>
                </a:solidFill>
              </a:rPr>
              <a:t>Standardization </a:t>
            </a:r>
            <a:r>
              <a:rPr lang="en-US" sz="3200" dirty="0" smtClean="0">
                <a:solidFill>
                  <a:schemeClr val="tx1"/>
                </a:solidFill>
              </a:rPr>
              <a:t>Awards</a:t>
            </a:r>
          </a:p>
          <a:p>
            <a:pPr marL="628650" lvl="1" indent="-2809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Cross-SYSCOM Efforts</a:t>
            </a:r>
          </a:p>
          <a:p>
            <a:pPr marL="628650" lvl="1" indent="-2809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DON Way Forward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DON Standardization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6" y="1303506"/>
            <a:ext cx="8834497" cy="5183819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SECNAVINST </a:t>
            </a:r>
            <a:r>
              <a:rPr lang="en-US" sz="2000" dirty="0">
                <a:solidFill>
                  <a:schemeClr val="tx1"/>
                </a:solidFill>
              </a:rPr>
              <a:t>4120.24 </a:t>
            </a:r>
            <a:r>
              <a:rPr lang="en-US" sz="2000" dirty="0" smtClean="0">
                <a:solidFill>
                  <a:schemeClr val="tx1"/>
                </a:solidFill>
              </a:rPr>
              <a:t>provides Naval </a:t>
            </a:r>
            <a:r>
              <a:rPr lang="en-US" sz="2000" dirty="0">
                <a:solidFill>
                  <a:schemeClr val="tx1"/>
                </a:solidFill>
              </a:rPr>
              <a:t>policy and procedures for Defense </a:t>
            </a:r>
            <a:r>
              <a:rPr lang="en-US" sz="2000" dirty="0" smtClean="0">
                <a:solidFill>
                  <a:schemeClr val="tx1"/>
                </a:solidFill>
              </a:rPr>
              <a:t>Standardization and standards created by technical authorities, not just DSP standards.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Standardization </a:t>
            </a:r>
            <a:r>
              <a:rPr lang="en-US" sz="2000" dirty="0">
                <a:solidFill>
                  <a:schemeClr val="tx1"/>
                </a:solidFill>
              </a:rPr>
              <a:t>allows PMs to improve the efficiency and effectiveness of delivering sustainable products to the war fighter.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goal of standardization efforts is to improve relevance, safety, currency, total ownership cost, and commonality.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DASN </a:t>
            </a:r>
            <a:r>
              <a:rPr lang="en-US" sz="2000" dirty="0">
                <a:solidFill>
                  <a:schemeClr val="tx1"/>
                </a:solidFill>
              </a:rPr>
              <a:t>RDT&amp;E is the </a:t>
            </a:r>
            <a:r>
              <a:rPr lang="en-US" sz="2000" dirty="0" smtClean="0">
                <a:solidFill>
                  <a:schemeClr val="tx1"/>
                </a:solidFill>
              </a:rPr>
              <a:t>DON </a:t>
            </a:r>
            <a:r>
              <a:rPr lang="en-US" sz="2000" dirty="0">
                <a:solidFill>
                  <a:schemeClr val="tx1"/>
                </a:solidFill>
              </a:rPr>
              <a:t>Standardization </a:t>
            </a:r>
            <a:r>
              <a:rPr lang="en-US" sz="2000" dirty="0" smtClean="0">
                <a:solidFill>
                  <a:schemeClr val="tx1"/>
                </a:solidFill>
              </a:rPr>
              <a:t>Executive (Brett </a:t>
            </a:r>
            <a:r>
              <a:rPr lang="en-US" sz="2000" dirty="0" err="1" smtClean="0">
                <a:solidFill>
                  <a:schemeClr val="tx1"/>
                </a:solidFill>
              </a:rPr>
              <a:t>Seidle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and appoints the </a:t>
            </a:r>
            <a:r>
              <a:rPr lang="en-US" sz="2000" dirty="0" smtClean="0">
                <a:solidFill>
                  <a:schemeClr val="tx1"/>
                </a:solidFill>
              </a:rPr>
              <a:t>DON </a:t>
            </a:r>
            <a:r>
              <a:rPr lang="en-US" sz="2000" dirty="0">
                <a:solidFill>
                  <a:schemeClr val="tx1"/>
                </a:solidFill>
              </a:rPr>
              <a:t>Standardization Officer (Chris Paquette since </a:t>
            </a:r>
            <a:r>
              <a:rPr lang="en-US" sz="2000" dirty="0" smtClean="0">
                <a:solidFill>
                  <a:schemeClr val="tx1"/>
                </a:solidFill>
              </a:rPr>
              <a:t>2010, replaced by Chris Dowd in July).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SYSCOM </a:t>
            </a:r>
            <a:r>
              <a:rPr lang="en-US" sz="2000" dirty="0">
                <a:solidFill>
                  <a:schemeClr val="tx1"/>
                </a:solidFill>
              </a:rPr>
              <a:t>CHENGs ensure proper technical authority ownership of standards and compliance with standards </a:t>
            </a:r>
            <a:r>
              <a:rPr lang="en-US" sz="2000" dirty="0" smtClean="0">
                <a:solidFill>
                  <a:schemeClr val="tx1"/>
                </a:solidFill>
              </a:rPr>
              <a:t>policies.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" y="327421"/>
            <a:ext cx="8244433" cy="8038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DON Standards Policy</a:t>
            </a:r>
          </a:p>
        </p:txBody>
      </p:sp>
    </p:spTree>
    <p:extLst>
      <p:ext uri="{BB962C8B-B14F-4D97-AF65-F5344CB8AC3E}">
        <p14:creationId xmlns:p14="http://schemas.microsoft.com/office/powerpoint/2010/main" val="40954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407695"/>
            <a:ext cx="8480170" cy="50893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How do we publish and use standards?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Enabling new technology with standards?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Configuration management of digital data &amp; metadata tagging?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Data management of large data sets?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Data protection and intellectual property rights?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Upgrade data capabilities within ASSIST?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How to effectively fund access to industry standards?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Winning the Global power competition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Challenges We </a:t>
            </a:r>
            <a:r>
              <a:rPr lang="en-US" dirty="0"/>
              <a:t>Face </a:t>
            </a:r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299411"/>
            <a:ext cx="8774339" cy="5269831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FY21 DoD 34</a:t>
            </a:r>
            <a:r>
              <a:rPr lang="en-US" sz="26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Annual Defense Standardization Program (DSP) Award Winner for DON:</a:t>
            </a:r>
          </a:p>
          <a:p>
            <a:pPr marL="628650" lvl="1" indent="-228600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Naval </a:t>
            </a:r>
            <a:r>
              <a:rPr lang="en-US" b="1" u="sng" dirty="0">
                <a:solidFill>
                  <a:schemeClr val="tx1"/>
                </a:solidFill>
              </a:rPr>
              <a:t>MIL-STD-889 Rev. D, Galvanic Compatibility of Electrically Conductive Materials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Naval Air Systems Command (Lakehurst)</a:t>
            </a:r>
          </a:p>
          <a:p>
            <a:pPr marL="628650" lvl="1" indent="-228600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Winning team members were: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Frank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Magnifico, 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Rade Savija, 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Rachel Cusic, 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Victor Rodriguez-Santiago, 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Anna Safigan, and </a:t>
            </a:r>
          </a:p>
          <a:p>
            <a:pPr marL="1033463" lvl="3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Nahid Ilyas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DSP Standardization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7013"/>
            <a:ext cx="9067800" cy="500467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Navy has several working groups that coordinate standardization efforts across SYSCOMs &amp; DoD. Four successful teams will be presenting these coordinated portfolios at this workshop: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Human Systems Integration (HSI) Standards </a:t>
            </a:r>
            <a:r>
              <a:rPr lang="en-US" sz="1800" dirty="0" smtClean="0"/>
              <a:t>Portfolio (Jeff Markiewicz)</a:t>
            </a:r>
            <a:endParaRPr lang="en-US" sz="1800" dirty="0"/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Configuration Management (CM) Standards Portfolio, </a:t>
            </a:r>
            <a:r>
              <a:rPr lang="en-US" sz="1800" dirty="0" smtClean="0"/>
              <a:t>(Dan Christensen)</a:t>
            </a:r>
            <a:endParaRPr lang="en-US" sz="1800" dirty="0"/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Unmanned Maritime Autonomy Architecture (UMAA) Standards Portfolio, </a:t>
            </a:r>
            <a:r>
              <a:rPr lang="en-US" sz="1800" dirty="0" smtClean="0"/>
              <a:t>(Dennis Patrone)</a:t>
            </a:r>
            <a:endParaRPr lang="en-US" sz="1800" dirty="0"/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Additive Manufacturing (AM) Standards Portfolio, </a:t>
            </a:r>
            <a:r>
              <a:rPr lang="en-US" sz="1800" dirty="0" smtClean="0"/>
              <a:t>(Justin </a:t>
            </a:r>
            <a:r>
              <a:rPr lang="en-US" sz="1800" dirty="0"/>
              <a:t>Rettaliata / Susan </a:t>
            </a:r>
            <a:r>
              <a:rPr lang="en-US" sz="1800" dirty="0" smtClean="0"/>
              <a:t>Hovanec)</a:t>
            </a:r>
            <a:endParaRPr lang="en-US" sz="1800" dirty="0"/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Other coordinated efforts include: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DID Approval Authority (NAVSUP)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DON DISA Representative (NAVWAR)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International Standardization POC (NWDC / USMC)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dirty="0"/>
              <a:t>OSD Lead Efforts such as Digital Engineering &amp; MOSA (DASN / SYSCOMs)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Cross-SYSCOM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3D0B0-E8B9-804F-A114-3BB926D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4" y="1447864"/>
            <a:ext cx="8418442" cy="41478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 Ensure DON is organized with relevant policy &amp; standards to support the warfighter.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 Evaluate and fill gaps within DON, and ensure our portfolio is up-to-date.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 Transfer government standards to industry standards when an effective business case exists.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 Create solutions to improve DON participation within industry committee work, and improve DON accessibility to industry standards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C8136-4AAF-5B41-8F4B-EE49CCF1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DON 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-9939" y="231112"/>
            <a:ext cx="9153939" cy="668224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2CDC0-8023-294A-85F6-ECEBFB41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18" y="970844"/>
            <a:ext cx="8553964" cy="5416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endParaRPr lang="en-US" sz="2600" dirty="0" smtClean="0"/>
          </a:p>
        </p:txBody>
      </p:sp>
      <p:pic>
        <p:nvPicPr>
          <p:cNvPr id="8" name="Picture 2" descr="Image result for department nav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92" y="315939"/>
            <a:ext cx="853532" cy="853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DE958B-9688-DB42-8E03-763E118F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169471"/>
            <a:ext cx="3508236" cy="875962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4800" dirty="0" smtClean="0"/>
              <a:t>Questions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264292" y="6609847"/>
            <a:ext cx="834843" cy="2462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defRPr/>
            </a:pPr>
            <a:fld id="{5FF84CA1-BC55-4512-920A-E33489A23423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>
                <a:defRPr/>
              </a:pPr>
              <a:t>7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531051" cy="231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4292" y="0"/>
            <a:ext cx="879708" cy="23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69805"/>
            <a:ext cx="826429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" y="6651762"/>
            <a:ext cx="7830084" cy="2308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Distribution Statement A </a:t>
            </a:r>
            <a:endParaRPr lang="en-US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264292" y="269805"/>
            <a:ext cx="8797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634670"/>
            <a:ext cx="826429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64292" y="6634670"/>
            <a:ext cx="8797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Connect 110510">
  <a:themeElements>
    <a:clrScheme name="Custom 9">
      <a:dk1>
        <a:sysClr val="windowText" lastClr="000000"/>
      </a:dk1>
      <a:lt1>
        <a:sysClr val="window" lastClr="FFFFFF"/>
      </a:lt1>
      <a:dk2>
        <a:srgbClr val="01999A"/>
      </a:dk2>
      <a:lt2>
        <a:srgbClr val="F2F2F2"/>
      </a:lt2>
      <a:accent1>
        <a:srgbClr val="01999A"/>
      </a:accent1>
      <a:accent2>
        <a:srgbClr val="E36E25"/>
      </a:accent2>
      <a:accent3>
        <a:srgbClr val="9CBB59"/>
      </a:accent3>
      <a:accent4>
        <a:srgbClr val="6F1513"/>
      </a:accent4>
      <a:accent5>
        <a:srgbClr val="016363"/>
      </a:accent5>
      <a:accent6>
        <a:srgbClr val="4B5C26"/>
      </a:accent6>
      <a:hlink>
        <a:srgbClr val="6F1513"/>
      </a:hlink>
      <a:folHlink>
        <a:srgbClr val="6F15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ENG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ENG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NG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NG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NG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NG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NG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NG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05B8FADB632C4EBB98C5FA903DA84D" ma:contentTypeVersion="5" ma:contentTypeDescription="Create a new document." ma:contentTypeScope="" ma:versionID="6850f6da2c4fd82ff4dcd3bb78106b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62127309cd976a29d54487a2b5e0e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3146F2-0579-45DD-BB1B-663FDB487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660446-71E2-4A0C-86A0-7DB22EF55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92B5C-A3BB-4F22-8F1A-6DA453642CF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Barr New Format.potx</Template>
  <TotalTime>58445</TotalTime>
  <Words>483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Franklin Gothic Book</vt:lpstr>
      <vt:lpstr>Franklin Gothic Medium Cond</vt:lpstr>
      <vt:lpstr>Georgia</vt:lpstr>
      <vt:lpstr>Times</vt:lpstr>
      <vt:lpstr>Wingdings</vt:lpstr>
      <vt:lpstr>Project Connect 110510</vt:lpstr>
      <vt:lpstr>CHENG Template</vt:lpstr>
      <vt:lpstr>PowerPoint Presentation</vt:lpstr>
      <vt:lpstr>DON Standardization Topics</vt:lpstr>
      <vt:lpstr>DON Standards Policy</vt:lpstr>
      <vt:lpstr>Challenges We Face Today</vt:lpstr>
      <vt:lpstr>DSP Standardization Awards</vt:lpstr>
      <vt:lpstr>Cross-SYSCOM Efforts</vt:lpstr>
      <vt:lpstr>DON Way Forward</vt:lpstr>
      <vt:lpstr>Questions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Piedmont Healthcare</dc:title>
  <dc:creator>Robin</dc:creator>
  <cp:lastModifiedBy>SEIDLE, BRETT A SES USN NAVSURWARCEN DC (USA)</cp:lastModifiedBy>
  <cp:revision>3938</cp:revision>
  <cp:lastPrinted>2019-01-02T18:32:35Z</cp:lastPrinted>
  <dcterms:created xsi:type="dcterms:W3CDTF">2010-03-12T16:54:07Z</dcterms:created>
  <dcterms:modified xsi:type="dcterms:W3CDTF">2022-07-31T21:07:47Z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0x010100FB05B8FADB632C4EBB98C5FA903DA84D</vt:lpwstr>
  </property>
</Properties>
</file>